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8" r:id="rId2"/>
  </p:sldMasterIdLst>
  <p:notesMasterIdLst>
    <p:notesMasterId r:id="rId10"/>
  </p:notesMasterIdLst>
  <p:sldIdLst>
    <p:sldId id="275" r:id="rId3"/>
    <p:sldId id="256" r:id="rId4"/>
    <p:sldId id="258" r:id="rId5"/>
    <p:sldId id="257" r:id="rId6"/>
    <p:sldId id="261" r:id="rId7"/>
    <p:sldId id="260" r:id="rId8"/>
    <p:sldId id="273" r:id="rId9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1F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67" autoAdjust="0"/>
    <p:restoredTop sz="94660"/>
  </p:normalViewPr>
  <p:slideViewPr>
    <p:cSldViewPr snapToGrid="0">
      <p:cViewPr varScale="1">
        <p:scale>
          <a:sx n="60" d="100"/>
          <a:sy n="60" d="100"/>
        </p:scale>
        <p:origin x="1962" y="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2F6CC4-7751-449E-A6CB-8B070147B49A}" type="datetimeFigureOut">
              <a:rPr lang="es-MX" smtClean="0"/>
              <a:t>02/02/2023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AE2470-0FDB-4639-920B-6B1FC35C8B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6372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E2470-0FDB-4639-920B-6B1FC35C8BE1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1495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/>
              <a:t>02/02/2023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0191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/>
              <a:t>02/02/2023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4206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/>
              <a:t>02/02/2023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011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02/02/2023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237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02/02/2023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1078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02/02/2023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685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02/02/2023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9237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02/02/2023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0761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02/02/2023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7375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02/02/2023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425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02/02/2023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367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/>
              <a:t>02/02/2023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8301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02/02/2023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5228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02/02/2023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148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02/02/2023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33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/>
              <a:t>02/02/2023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1766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/>
              <a:t>02/02/2023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2043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/>
              <a:t>02/02/2023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8097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/>
              <a:t>02/02/2023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3123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/>
              <a:t>02/02/2023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059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/>
              <a:t>02/02/2023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9442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/>
              <a:t>02/02/2023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351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911C4-E790-413E-8493-D54A614F8F13}" type="datetimeFigureOut">
              <a:rPr lang="es-MX" smtClean="0"/>
              <a:t>02/02/2023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CB7A1-903F-425A-908B-4C08C8BB47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261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911C4-E790-413E-8493-D54A614F8F13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02/02/2023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CB7A1-903F-425A-908B-4C08C8BB47F1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912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0BDE0373-4CDE-A344-B3DE-8B6F00676D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068"/>
            <a:ext cx="6858000" cy="887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369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51152E8A-A554-E840-8B6D-FC42C63A4D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779" y="268941"/>
            <a:ext cx="6858000" cy="8875059"/>
          </a:xfrm>
          <a:prstGeom prst="rect">
            <a:avLst/>
          </a:prstGeom>
        </p:spPr>
      </p:pic>
      <p:sp>
        <p:nvSpPr>
          <p:cNvPr id="70" name="Rectángulo 69">
            <a:extLst>
              <a:ext uri="{FF2B5EF4-FFF2-40B4-BE49-F238E27FC236}">
                <a16:creationId xmlns:a16="http://schemas.microsoft.com/office/drawing/2014/main" xmlns="" id="{52A187DC-9A1D-5D43-8AEF-E7D02BFD57E1}"/>
              </a:ext>
            </a:extLst>
          </p:cNvPr>
          <p:cNvSpPr/>
          <p:nvPr/>
        </p:nvSpPr>
        <p:spPr>
          <a:xfrm>
            <a:off x="8965" y="1844656"/>
            <a:ext cx="2821781" cy="602597"/>
          </a:xfrm>
          <a:prstGeom prst="rect">
            <a:avLst/>
          </a:prstGeom>
          <a:solidFill>
            <a:srgbClr val="001F31"/>
          </a:solidFill>
          <a:ln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4" name="Grupo 3"/>
          <p:cNvGrpSpPr/>
          <p:nvPr/>
        </p:nvGrpSpPr>
        <p:grpSpPr>
          <a:xfrm>
            <a:off x="447221" y="4035947"/>
            <a:ext cx="5940000" cy="540003"/>
            <a:chOff x="2500993" y="1487027"/>
            <a:chExt cx="5940000" cy="540000"/>
          </a:xfrm>
        </p:grpSpPr>
        <p:sp>
          <p:nvSpPr>
            <p:cNvPr id="5" name="CuadroTexto 4"/>
            <p:cNvSpPr txBox="1"/>
            <p:nvPr/>
          </p:nvSpPr>
          <p:spPr>
            <a:xfrm>
              <a:off x="6036307" y="1569344"/>
              <a:ext cx="1780620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 SemiBold" panose="02000505000000020004" pitchFamily="2" charset="77"/>
                </a:rPr>
                <a:t>CÓDIGO DEL EXPEDIENTE</a:t>
              </a:r>
            </a:p>
          </p:txBody>
        </p:sp>
        <p:sp>
          <p:nvSpPr>
            <p:cNvPr id="6" name="CuadroTexto 5"/>
            <p:cNvSpPr txBox="1"/>
            <p:nvPr/>
          </p:nvSpPr>
          <p:spPr>
            <a:xfrm>
              <a:off x="6031825" y="1759143"/>
              <a:ext cx="1720086" cy="215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 Medium" panose="02000505000000020004" pitchFamily="2" charset="77"/>
                </a:rPr>
                <a:t>TÍTULO DEL EXPEDIENTE</a:t>
              </a:r>
            </a:p>
          </p:txBody>
        </p:sp>
        <p:sp>
          <p:nvSpPr>
            <p:cNvPr id="8" name="Rectángulo 7"/>
            <p:cNvSpPr/>
            <p:nvPr/>
          </p:nvSpPr>
          <p:spPr>
            <a:xfrm>
              <a:off x="2500993" y="1487027"/>
              <a:ext cx="5940000" cy="540000"/>
            </a:xfrm>
            <a:prstGeom prst="rect">
              <a:avLst/>
            </a:prstGeom>
            <a:noFill/>
            <a:ln w="28575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s-MX" sz="1351"/>
            </a:p>
          </p:txBody>
        </p:sp>
      </p:grpSp>
      <p:sp>
        <p:nvSpPr>
          <p:cNvPr id="68" name="CuadroTexto 67"/>
          <p:cNvSpPr txBox="1"/>
          <p:nvPr/>
        </p:nvSpPr>
        <p:spPr>
          <a:xfrm>
            <a:off x="545080" y="1880376"/>
            <a:ext cx="2128504" cy="508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51" b="1" dirty="0">
                <a:solidFill>
                  <a:schemeClr val="bg1"/>
                </a:solidFill>
                <a:latin typeface="Montserrat" panose="02000505000000020004" pitchFamily="2" charset="77"/>
              </a:rPr>
              <a:t>1.4 Etiquetas de Folder y Transferencia </a:t>
            </a:r>
          </a:p>
        </p:txBody>
      </p:sp>
      <p:sp>
        <p:nvSpPr>
          <p:cNvPr id="69" name="CuadroTexto 68"/>
          <p:cNvSpPr txBox="1"/>
          <p:nvPr/>
        </p:nvSpPr>
        <p:spPr>
          <a:xfrm>
            <a:off x="3987018" y="1045262"/>
            <a:ext cx="2230573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>
                <a:latin typeface="Montserrat SemiBold" panose="02000505000000020004" pitchFamily="2" charset="77"/>
              </a:rPr>
              <a:t>ETIQUETA FÓLDER</a:t>
            </a:r>
          </a:p>
          <a:p>
            <a:endParaRPr lang="es-MX" sz="900" dirty="0">
              <a:latin typeface="Graphik Regular" panose="020B0503030202060203" pitchFamily="34" charset="0"/>
            </a:endParaRPr>
          </a:p>
          <a:p>
            <a:r>
              <a:rPr lang="es-MX" sz="900" dirty="0">
                <a:latin typeface="Montserrat" panose="02000505000000020004" pitchFamily="2" charset="77"/>
              </a:rPr>
              <a:t>FORMATO:</a:t>
            </a:r>
          </a:p>
          <a:p>
            <a:r>
              <a:rPr lang="es-MX" sz="900" dirty="0">
                <a:latin typeface="Montserrat" panose="02000505000000020004" pitchFamily="2" charset="77"/>
              </a:rPr>
              <a:t>Folder tamaño oficio:1.5 X 16.5 CM</a:t>
            </a:r>
          </a:p>
          <a:p>
            <a:r>
              <a:rPr lang="es-MX" sz="900" dirty="0">
                <a:latin typeface="Montserrat" panose="02000505000000020004" pitchFamily="2" charset="77"/>
              </a:rPr>
              <a:t>Folder tamaño carta:1.5 X 13 CM</a:t>
            </a:r>
          </a:p>
          <a:p>
            <a:endParaRPr lang="es-MX" sz="900" dirty="0">
              <a:latin typeface="Graphik Regular" panose="020B0503030202060203" pitchFamily="34" charset="0"/>
            </a:endParaRPr>
          </a:p>
          <a:p>
            <a:r>
              <a:rPr lang="es-MX" sz="1000" b="1" dirty="0">
                <a:latin typeface="Montserrat SemiBold" panose="02000505000000020004" pitchFamily="2" charset="77"/>
              </a:rPr>
              <a:t>TIPOGRAFÍA</a:t>
            </a:r>
          </a:p>
          <a:p>
            <a:endParaRPr lang="es-MX" sz="900" b="1" dirty="0">
              <a:latin typeface="Montserrat SemiBold" panose="02000505000000020004" pitchFamily="2" charset="77"/>
            </a:endParaRPr>
          </a:p>
          <a:p>
            <a:r>
              <a:rPr lang="es-MX" sz="900" b="1" dirty="0">
                <a:latin typeface="Montserrat SemiBold" panose="02000505000000020004" pitchFamily="2" charset="77"/>
              </a:rPr>
              <a:t>CÓDIGO DEL EXPEDIENTE</a:t>
            </a:r>
          </a:p>
          <a:p>
            <a:r>
              <a:rPr lang="es-MX" sz="900" dirty="0">
                <a:latin typeface="Montserrat" panose="02000505000000020004" pitchFamily="2" charset="77"/>
              </a:rPr>
              <a:t>Montserrat Semibold</a:t>
            </a:r>
          </a:p>
          <a:p>
            <a:r>
              <a:rPr lang="es-MX" sz="900" dirty="0">
                <a:latin typeface="Montserrat" panose="02000505000000020004" pitchFamily="2" charset="77"/>
              </a:rPr>
              <a:t>Tamaño mínimo: 6pt</a:t>
            </a:r>
          </a:p>
          <a:p>
            <a:r>
              <a:rPr lang="es-MX" sz="900" dirty="0">
                <a:latin typeface="Montserrat" panose="02000505000000020004" pitchFamily="2" charset="77"/>
              </a:rPr>
              <a:t>Color: Pantone Black C 80%</a:t>
            </a:r>
          </a:p>
          <a:p>
            <a:endParaRPr lang="es-MX" sz="900" dirty="0">
              <a:latin typeface="Montserrat" panose="02000505000000020004" pitchFamily="2" charset="77"/>
            </a:endParaRPr>
          </a:p>
          <a:p>
            <a:r>
              <a:rPr lang="es-MX" sz="900" b="1" dirty="0">
                <a:latin typeface="Graphik Semibold" panose="020B0503030202060203" pitchFamily="34" charset="77"/>
              </a:rPr>
              <a:t>TÍTULO</a:t>
            </a:r>
          </a:p>
          <a:p>
            <a:r>
              <a:rPr lang="es-MX" sz="900" dirty="0">
                <a:latin typeface="Montserrat" panose="02000505000000020004" pitchFamily="2" charset="77"/>
              </a:rPr>
              <a:t>Montserrat Medium 8 pts.</a:t>
            </a:r>
          </a:p>
          <a:p>
            <a:r>
              <a:rPr lang="es-MX" sz="900" dirty="0">
                <a:latin typeface="Montserrat" panose="02000505000000020004" pitchFamily="2" charset="77"/>
              </a:rPr>
              <a:t>Color: </a:t>
            </a:r>
            <a:r>
              <a:rPr lang="es-MX" sz="900" dirty="0" err="1">
                <a:latin typeface="Montserrat" panose="02000505000000020004" pitchFamily="2" charset="77"/>
              </a:rPr>
              <a:t>Pantone</a:t>
            </a:r>
            <a:r>
              <a:rPr lang="es-MX" sz="900" dirty="0">
                <a:latin typeface="Montserrat" panose="02000505000000020004" pitchFamily="2" charset="77"/>
              </a:rPr>
              <a:t> Black C 80%</a:t>
            </a:r>
          </a:p>
        </p:txBody>
      </p:sp>
      <p:sp>
        <p:nvSpPr>
          <p:cNvPr id="74" name="Rectángulo 73">
            <a:extLst>
              <a:ext uri="{FF2B5EF4-FFF2-40B4-BE49-F238E27FC236}">
                <a16:creationId xmlns:a16="http://schemas.microsoft.com/office/drawing/2014/main" xmlns="" id="{F34EE61C-17A3-1B4A-B1B4-C42E96960D5D}"/>
              </a:ext>
            </a:extLst>
          </p:cNvPr>
          <p:cNvSpPr/>
          <p:nvPr/>
        </p:nvSpPr>
        <p:spPr>
          <a:xfrm>
            <a:off x="438782" y="3733909"/>
            <a:ext cx="7161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latin typeface="Montserrat" panose="02000505000000020004" pitchFamily="2" charset="77"/>
              </a:rPr>
              <a:t>Oficio:</a:t>
            </a:r>
            <a:endParaRPr lang="es-MX" sz="1200" dirty="0"/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xmlns="" id="{29B09245-90E0-2C47-B825-466F5EE36C47}"/>
              </a:ext>
            </a:extLst>
          </p:cNvPr>
          <p:cNvGrpSpPr/>
          <p:nvPr/>
        </p:nvGrpSpPr>
        <p:grpSpPr>
          <a:xfrm>
            <a:off x="464871" y="5131625"/>
            <a:ext cx="4684645" cy="540003"/>
            <a:chOff x="2500993" y="1487027"/>
            <a:chExt cx="4684645" cy="540000"/>
          </a:xfrm>
        </p:grpSpPr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xmlns="" id="{913BC8B8-580D-7349-A61B-0C60B8C1E4FC}"/>
                </a:ext>
              </a:extLst>
            </p:cNvPr>
            <p:cNvSpPr txBox="1"/>
            <p:nvPr/>
          </p:nvSpPr>
          <p:spPr>
            <a:xfrm>
              <a:off x="5247036" y="1569344"/>
              <a:ext cx="1780620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 SemiBold" panose="02000505000000020004" pitchFamily="2" charset="77"/>
                </a:rPr>
                <a:t>CÓDIGO DEL EXPEDIENTE</a:t>
              </a:r>
            </a:p>
          </p:txBody>
        </p:sp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xmlns="" id="{5F89D1AF-FFE2-EF46-A1F0-69BDDA46C198}"/>
                </a:ext>
              </a:extLst>
            </p:cNvPr>
            <p:cNvSpPr txBox="1"/>
            <p:nvPr/>
          </p:nvSpPr>
          <p:spPr>
            <a:xfrm>
              <a:off x="5242554" y="1759143"/>
              <a:ext cx="1720086" cy="215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 Medium" panose="02000505000000020004" pitchFamily="2" charset="77"/>
                </a:rPr>
                <a:t>TÍTULO DEL EXPEDIENTE</a:t>
              </a: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xmlns="" id="{DD45A55F-6149-6A49-9A21-93DB08F8E46B}"/>
                </a:ext>
              </a:extLst>
            </p:cNvPr>
            <p:cNvSpPr/>
            <p:nvPr/>
          </p:nvSpPr>
          <p:spPr>
            <a:xfrm>
              <a:off x="2500993" y="1487027"/>
              <a:ext cx="4684645" cy="540000"/>
            </a:xfrm>
            <a:prstGeom prst="rect">
              <a:avLst/>
            </a:prstGeom>
            <a:noFill/>
            <a:ln w="28575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s-MX" sz="1351"/>
            </a:p>
          </p:txBody>
        </p:sp>
      </p:grpSp>
      <p:sp>
        <p:nvSpPr>
          <p:cNvPr id="19" name="Rectángulo 18">
            <a:extLst>
              <a:ext uri="{FF2B5EF4-FFF2-40B4-BE49-F238E27FC236}">
                <a16:creationId xmlns:a16="http://schemas.microsoft.com/office/drawing/2014/main" xmlns="" id="{E9B5AC5D-F4D5-6F43-9B84-B3F139A88429}"/>
              </a:ext>
            </a:extLst>
          </p:cNvPr>
          <p:cNvSpPr/>
          <p:nvPr/>
        </p:nvSpPr>
        <p:spPr>
          <a:xfrm>
            <a:off x="446807" y="4829587"/>
            <a:ext cx="7161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latin typeface="Montserrat" panose="02000505000000020004" pitchFamily="2" charset="77"/>
              </a:rPr>
              <a:t>Carta:</a:t>
            </a:r>
            <a:endParaRPr lang="es-MX" sz="1200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6A3DEFBB-FC71-DF4A-A1BB-D4799B11799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820" y="4131454"/>
            <a:ext cx="1912569" cy="353222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xmlns="" id="{C21A2993-6960-6849-A135-E43358D1D6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442" y="5240963"/>
            <a:ext cx="1912569" cy="353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594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 rot="16200000">
            <a:off x="-143705" y="3302564"/>
            <a:ext cx="7020000" cy="4320000"/>
            <a:chOff x="1917323" y="1197993"/>
            <a:chExt cx="7020000" cy="4320000"/>
          </a:xfrm>
        </p:grpSpPr>
        <p:sp>
          <p:nvSpPr>
            <p:cNvPr id="5" name="CuadroTexto 4"/>
            <p:cNvSpPr txBox="1"/>
            <p:nvPr/>
          </p:nvSpPr>
          <p:spPr>
            <a:xfrm>
              <a:off x="2255935" y="1650643"/>
              <a:ext cx="3933156" cy="2092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260"/>
                </a:lnSpc>
              </a:pPr>
              <a:r>
                <a:rPr lang="es-MX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2000505000000020004" pitchFamily="2" charset="77"/>
                </a:rPr>
                <a:t>FONDO:</a:t>
              </a:r>
            </a:p>
            <a:p>
              <a:pPr>
                <a:lnSpc>
                  <a:spcPts val="1260"/>
                </a:lnSpc>
              </a:pPr>
              <a:r>
                <a:rPr lang="es-MX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2000505000000020004" pitchFamily="2" charset="77"/>
                </a:rPr>
                <a:t>SUBFONDO:</a:t>
              </a:r>
            </a:p>
            <a:p>
              <a:pPr>
                <a:lnSpc>
                  <a:spcPts val="1260"/>
                </a:lnSpc>
              </a:pPr>
              <a:r>
                <a:rPr lang="es-MX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2000505000000020004" pitchFamily="2" charset="77"/>
                </a:rPr>
                <a:t>ÁREA GENERADORA:</a:t>
              </a:r>
            </a:p>
            <a:p>
              <a:pPr>
                <a:lnSpc>
                  <a:spcPts val="1260"/>
                </a:lnSpc>
              </a:pPr>
              <a:endParaRPr lang="es-MX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Graphik Medium" panose="020B0603030202060203" pitchFamily="34" charset="0"/>
              </a:endParaRPr>
            </a:p>
            <a:p>
              <a:pPr>
                <a:lnSpc>
                  <a:spcPts val="1260"/>
                </a:lnSpc>
              </a:pPr>
              <a:endParaRPr lang="es-MX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Graphik Medium" panose="020B0603030202060203" pitchFamily="34" charset="0"/>
              </a:endParaRPr>
            </a:p>
            <a:p>
              <a:pPr>
                <a:lnSpc>
                  <a:spcPts val="1260"/>
                </a:lnSpc>
              </a:pPr>
              <a:endParaRPr lang="es-MX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Graphik Medium" panose="020B0603030202060203" pitchFamily="34" charset="0"/>
              </a:endParaRPr>
            </a:p>
            <a:p>
              <a:pPr>
                <a:lnSpc>
                  <a:spcPts val="1260"/>
                </a:lnSpc>
              </a:pPr>
              <a:r>
                <a:rPr lang="es-MX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2000505000000020004" pitchFamily="2" charset="77"/>
                </a:rPr>
                <a:t>SECCIÓN:</a:t>
              </a:r>
            </a:p>
            <a:p>
              <a:pPr>
                <a:lnSpc>
                  <a:spcPts val="1260"/>
                </a:lnSpc>
              </a:pPr>
              <a:r>
                <a:rPr lang="es-MX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2000505000000020004" pitchFamily="2" charset="77"/>
                </a:rPr>
                <a:t>SERIE:</a:t>
              </a:r>
            </a:p>
            <a:p>
              <a:pPr>
                <a:lnSpc>
                  <a:spcPts val="1260"/>
                </a:lnSpc>
              </a:pPr>
              <a:r>
                <a:rPr lang="es-MX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2000505000000020004" pitchFamily="2" charset="77"/>
                </a:rPr>
                <a:t>SUBSERIE: </a:t>
              </a:r>
            </a:p>
            <a:p>
              <a:pPr>
                <a:lnSpc>
                  <a:spcPts val="1260"/>
                </a:lnSpc>
              </a:pPr>
              <a:r>
                <a:rPr lang="es-MX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2000505000000020004" pitchFamily="2" charset="77"/>
                </a:rPr>
                <a:t>NO.DE OF. DE TRANSFERENCIA:</a:t>
              </a:r>
            </a:p>
            <a:p>
              <a:pPr>
                <a:lnSpc>
                  <a:spcPts val="1260"/>
                </a:lnSpc>
              </a:pPr>
              <a:r>
                <a:rPr lang="es-MX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2000505000000020004" pitchFamily="2" charset="77"/>
                </a:rPr>
                <a:t>TIEMPO TOTAL DE GUARDA:</a:t>
              </a:r>
            </a:p>
            <a:p>
              <a:pPr>
                <a:lnSpc>
                  <a:spcPts val="1260"/>
                </a:lnSpc>
              </a:pPr>
              <a:r>
                <a:rPr lang="es-MX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2000505000000020004" pitchFamily="2" charset="77"/>
                </a:rPr>
                <a:t>NO. DE CAJA:</a:t>
              </a:r>
            </a:p>
          </p:txBody>
        </p:sp>
        <p:sp>
          <p:nvSpPr>
            <p:cNvPr id="6" name="CuadroTexto 5"/>
            <p:cNvSpPr txBox="1"/>
            <p:nvPr/>
          </p:nvSpPr>
          <p:spPr>
            <a:xfrm>
              <a:off x="3293598" y="4415315"/>
              <a:ext cx="393315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900" b="1" dirty="0">
                  <a:solidFill>
                    <a:srgbClr val="001F31"/>
                  </a:solidFill>
                  <a:latin typeface="Montserrat SemiBold" panose="02000505000000020004" pitchFamily="2" charset="77"/>
                </a:rPr>
                <a:t>NO. EXP. 12</a:t>
              </a:r>
            </a:p>
          </p:txBody>
        </p:sp>
        <p:sp>
          <p:nvSpPr>
            <p:cNvPr id="7" name="Rectángulo 6"/>
            <p:cNvSpPr/>
            <p:nvPr/>
          </p:nvSpPr>
          <p:spPr>
            <a:xfrm>
              <a:off x="1917323" y="1197993"/>
              <a:ext cx="7020000" cy="4320000"/>
            </a:xfrm>
            <a:prstGeom prst="rect">
              <a:avLst/>
            </a:prstGeom>
            <a:noFill/>
            <a:ln w="57150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s-MX" sz="1351"/>
            </a:p>
          </p:txBody>
        </p:sp>
      </p:grpSp>
      <p:sp>
        <p:nvSpPr>
          <p:cNvPr id="13" name="Rectángulo 12"/>
          <p:cNvSpPr/>
          <p:nvPr/>
        </p:nvSpPr>
        <p:spPr>
          <a:xfrm>
            <a:off x="3388540" y="290336"/>
            <a:ext cx="20972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900" b="1" dirty="0">
                <a:solidFill>
                  <a:prstClr val="black"/>
                </a:solidFill>
                <a:latin typeface="Montserrat" panose="02000505000000020004" pitchFamily="2" charset="77"/>
              </a:rPr>
              <a:t>TIPOGRAFIA</a:t>
            </a:r>
          </a:p>
          <a:p>
            <a:pPr lvl="0"/>
            <a:endParaRPr lang="es-MX" sz="900" dirty="0">
              <a:solidFill>
                <a:prstClr val="black"/>
              </a:solidFill>
              <a:latin typeface="Graphik Regular" panose="020B0503030202060203" pitchFamily="34" charset="0"/>
            </a:endParaRPr>
          </a:p>
          <a:p>
            <a:pPr lvl="0"/>
            <a:r>
              <a:rPr lang="es-MX" sz="900" b="1" dirty="0">
                <a:solidFill>
                  <a:prstClr val="black"/>
                </a:solidFill>
                <a:latin typeface="Montserrat" panose="02000505000000020004" pitchFamily="2" charset="77"/>
              </a:rPr>
              <a:t>CÓDIGO DEL EXPEDIENTE</a:t>
            </a:r>
          </a:p>
          <a:p>
            <a:pPr lvl="0"/>
            <a:r>
              <a:rPr lang="es-MX" sz="900" dirty="0">
                <a:solidFill>
                  <a:prstClr val="black"/>
                </a:solidFill>
                <a:latin typeface="Montserrat Medium" panose="02000505000000020004" pitchFamily="2" charset="77"/>
              </a:rPr>
              <a:t>Montserrat Medium </a:t>
            </a:r>
          </a:p>
          <a:p>
            <a:pPr lvl="0"/>
            <a:r>
              <a:rPr lang="es-MX" sz="900" dirty="0">
                <a:solidFill>
                  <a:prstClr val="black"/>
                </a:solidFill>
                <a:latin typeface="Montserrat Medium" panose="02000505000000020004" pitchFamily="2" charset="77"/>
              </a:rPr>
              <a:t>Color: </a:t>
            </a:r>
            <a:r>
              <a:rPr lang="es-MX" sz="900" dirty="0" err="1">
                <a:solidFill>
                  <a:prstClr val="black"/>
                </a:solidFill>
                <a:latin typeface="Montserrat Medium" panose="02000505000000020004" pitchFamily="2" charset="77"/>
              </a:rPr>
              <a:t>Pantone</a:t>
            </a:r>
            <a:r>
              <a:rPr lang="es-MX" sz="900" dirty="0">
                <a:solidFill>
                  <a:prstClr val="black"/>
                </a:solidFill>
                <a:latin typeface="Montserrat Medium" panose="02000505000000020004" pitchFamily="2" charset="77"/>
              </a:rPr>
              <a:t> Black C 80%</a:t>
            </a:r>
          </a:p>
          <a:p>
            <a:pPr lvl="0"/>
            <a:r>
              <a:rPr lang="es-MX" sz="900" dirty="0">
                <a:solidFill>
                  <a:prstClr val="black"/>
                </a:solidFill>
                <a:latin typeface="Montserrat Medium" panose="02000505000000020004" pitchFamily="2" charset="77"/>
              </a:rPr>
              <a:t>Tamaño mínimo: 6pt</a:t>
            </a:r>
          </a:p>
          <a:p>
            <a:pPr lvl="0"/>
            <a:endParaRPr lang="es-MX" sz="900" dirty="0">
              <a:solidFill>
                <a:prstClr val="black"/>
              </a:solidFill>
              <a:latin typeface="Graphik Regular" panose="020B0503030202060203" pitchFamily="34" charset="0"/>
            </a:endParaRPr>
          </a:p>
          <a:p>
            <a:pPr lvl="0"/>
            <a:r>
              <a:rPr lang="es-MX" sz="900" b="1" dirty="0">
                <a:solidFill>
                  <a:prstClr val="black"/>
                </a:solidFill>
                <a:latin typeface="Graphik Regular" panose="020B0503030202060203" pitchFamily="34" charset="0"/>
              </a:rPr>
              <a:t>DATOS</a:t>
            </a:r>
          </a:p>
          <a:p>
            <a:pPr lvl="0"/>
            <a:r>
              <a:rPr lang="es-MX" sz="900" dirty="0">
                <a:solidFill>
                  <a:prstClr val="black"/>
                </a:solidFill>
                <a:latin typeface="Montserrat Medium" panose="02000505000000020004" pitchFamily="2" charset="77"/>
              </a:rPr>
              <a:t>Montserrat Medium </a:t>
            </a:r>
          </a:p>
          <a:p>
            <a:pPr lvl="0"/>
            <a:r>
              <a:rPr lang="es-MX" sz="900" dirty="0">
                <a:solidFill>
                  <a:prstClr val="black"/>
                </a:solidFill>
                <a:latin typeface="Montserrat Medium" panose="02000505000000020004" pitchFamily="2" charset="77"/>
              </a:rPr>
              <a:t>Color: Pantone Black C 80%</a:t>
            </a:r>
            <a:endParaRPr lang="es-MX" sz="900" dirty="0">
              <a:solidFill>
                <a:prstClr val="black"/>
              </a:solidFill>
              <a:latin typeface="Graphik Regular" panose="020B0503030202060203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xmlns="" id="{7885C277-DA4A-4541-A4C4-D50324FD9BA5}"/>
              </a:ext>
            </a:extLst>
          </p:cNvPr>
          <p:cNvSpPr/>
          <p:nvPr/>
        </p:nvSpPr>
        <p:spPr>
          <a:xfrm>
            <a:off x="8965" y="689624"/>
            <a:ext cx="2821781" cy="602597"/>
          </a:xfrm>
          <a:prstGeom prst="rect">
            <a:avLst/>
          </a:prstGeom>
          <a:solidFill>
            <a:srgbClr val="001F31"/>
          </a:solidFill>
          <a:ln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74D0F947-35FE-F449-9879-99068CCF23AC}"/>
              </a:ext>
            </a:extLst>
          </p:cNvPr>
          <p:cNvSpPr txBox="1"/>
          <p:nvPr/>
        </p:nvSpPr>
        <p:spPr>
          <a:xfrm>
            <a:off x="506579" y="773469"/>
            <a:ext cx="2285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Montserrat" panose="02000505000000020004" pitchFamily="2" charset="77"/>
              </a:rPr>
              <a:t>Etiquetas de Transferencia</a:t>
            </a:r>
          </a:p>
          <a:p>
            <a:r>
              <a:rPr lang="es-MX" sz="1200" b="1" dirty="0">
                <a:solidFill>
                  <a:schemeClr val="bg1"/>
                </a:solidFill>
                <a:latin typeface="Montserrat" panose="02000505000000020004" pitchFamily="2" charset="77"/>
              </a:rPr>
              <a:t>Formato: 19.5 x 12 cm.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xmlns="" id="{75BF503B-923D-884D-9109-915EE19866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874777" y="5453099"/>
            <a:ext cx="1912569" cy="353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587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72120" y="79345"/>
            <a:ext cx="6696000" cy="8964000"/>
          </a:xfrm>
          <a:prstGeom prst="rect">
            <a:avLst/>
          </a:prstGeom>
          <a:noFill/>
          <a:ln w="104775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Rectángulo 15"/>
          <p:cNvSpPr/>
          <p:nvPr/>
        </p:nvSpPr>
        <p:spPr>
          <a:xfrm>
            <a:off x="399482" y="2476500"/>
            <a:ext cx="2958081" cy="1114425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Rectángulo 16"/>
          <p:cNvSpPr/>
          <p:nvPr/>
        </p:nvSpPr>
        <p:spPr>
          <a:xfrm>
            <a:off x="3495092" y="2476499"/>
            <a:ext cx="2958081" cy="1114425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Rectángulo 17"/>
          <p:cNvSpPr/>
          <p:nvPr/>
        </p:nvSpPr>
        <p:spPr>
          <a:xfrm>
            <a:off x="399481" y="3705224"/>
            <a:ext cx="2958081" cy="800101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Rectángulo 18"/>
          <p:cNvSpPr/>
          <p:nvPr/>
        </p:nvSpPr>
        <p:spPr>
          <a:xfrm>
            <a:off x="3495092" y="3714236"/>
            <a:ext cx="2958081" cy="800101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Rectángulo 19"/>
          <p:cNvSpPr/>
          <p:nvPr/>
        </p:nvSpPr>
        <p:spPr>
          <a:xfrm>
            <a:off x="399480" y="4604481"/>
            <a:ext cx="6053693" cy="424720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Rectángulo 20"/>
          <p:cNvSpPr/>
          <p:nvPr/>
        </p:nvSpPr>
        <p:spPr>
          <a:xfrm>
            <a:off x="399480" y="5124541"/>
            <a:ext cx="1934145" cy="1133384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Rectángulo 21"/>
          <p:cNvSpPr/>
          <p:nvPr/>
        </p:nvSpPr>
        <p:spPr>
          <a:xfrm>
            <a:off x="2475747" y="5123824"/>
            <a:ext cx="1934145" cy="1133384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Rectángulo 22"/>
          <p:cNvSpPr/>
          <p:nvPr/>
        </p:nvSpPr>
        <p:spPr>
          <a:xfrm>
            <a:off x="4519028" y="5119345"/>
            <a:ext cx="1934145" cy="1133384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Rectángulo 23"/>
          <p:cNvSpPr/>
          <p:nvPr/>
        </p:nvSpPr>
        <p:spPr>
          <a:xfrm>
            <a:off x="4519028" y="6376644"/>
            <a:ext cx="1934145" cy="1223603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Rectángulo 24"/>
          <p:cNvSpPr/>
          <p:nvPr/>
        </p:nvSpPr>
        <p:spPr>
          <a:xfrm>
            <a:off x="399481" y="6377103"/>
            <a:ext cx="4010412" cy="566622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Rectángulo 25"/>
          <p:cNvSpPr/>
          <p:nvPr/>
        </p:nvSpPr>
        <p:spPr>
          <a:xfrm>
            <a:off x="399480" y="7033625"/>
            <a:ext cx="4010412" cy="566622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Rectángulo 26"/>
          <p:cNvSpPr/>
          <p:nvPr/>
        </p:nvSpPr>
        <p:spPr>
          <a:xfrm>
            <a:off x="399480" y="7695445"/>
            <a:ext cx="2958082" cy="1086605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Rectángulo 27"/>
          <p:cNvSpPr/>
          <p:nvPr/>
        </p:nvSpPr>
        <p:spPr>
          <a:xfrm>
            <a:off x="3495092" y="7690147"/>
            <a:ext cx="2958082" cy="1086605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CuadroTexto 1"/>
          <p:cNvSpPr txBox="1"/>
          <p:nvPr/>
        </p:nvSpPr>
        <p:spPr>
          <a:xfrm>
            <a:off x="422741" y="1287760"/>
            <a:ext cx="27527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latin typeface="Montserrat SemiBold" panose="02000505000000020004" pitchFamily="2" charset="77"/>
              </a:rPr>
              <a:t>Fondo:</a:t>
            </a:r>
          </a:p>
          <a:p>
            <a:r>
              <a:rPr lang="es-MX" sz="1600" b="1" dirty="0">
                <a:latin typeface="Montserrat SemiBold" panose="02000505000000020004" pitchFamily="2" charset="77"/>
              </a:rPr>
              <a:t>Sub fondo:</a:t>
            </a:r>
          </a:p>
          <a:p>
            <a:r>
              <a:rPr lang="es-MX" sz="1600" b="1" dirty="0">
                <a:latin typeface="Montserrat SemiBold" panose="02000505000000020004" pitchFamily="2" charset="77"/>
              </a:rPr>
              <a:t>Unidad administrativa:</a:t>
            </a:r>
          </a:p>
          <a:p>
            <a:r>
              <a:rPr lang="es-MX" sz="1600" b="1" dirty="0">
                <a:latin typeface="Montserrat SemiBold" panose="02000505000000020004" pitchFamily="2" charset="77"/>
              </a:rPr>
              <a:t>Área generadora: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399480" y="2494900"/>
            <a:ext cx="27527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>
                <a:latin typeface="Montserrat Medium" panose="02000505000000020004" pitchFamily="2" charset="77"/>
              </a:rPr>
              <a:t>Sección:</a:t>
            </a:r>
          </a:p>
          <a:p>
            <a:r>
              <a:rPr lang="es-MX" sz="1100" dirty="0">
                <a:latin typeface="Montserrat Medium" panose="02000505000000020004" pitchFamily="2" charset="77"/>
              </a:rPr>
              <a:t>Serie:</a:t>
            </a:r>
          </a:p>
          <a:p>
            <a:r>
              <a:rPr lang="es-MX" sz="1100" dirty="0">
                <a:latin typeface="Montserrat Medium" panose="02000505000000020004" pitchFamily="2" charset="77"/>
              </a:rPr>
              <a:t>Sub serie:</a:t>
            </a:r>
          </a:p>
          <a:p>
            <a:r>
              <a:rPr lang="es-MX" sz="1100" dirty="0">
                <a:latin typeface="Montserrat Medium" panose="02000505000000020004" pitchFamily="2" charset="77"/>
              </a:rPr>
              <a:t>Código: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3574398" y="2513103"/>
            <a:ext cx="2752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>
                <a:latin typeface="Montserrat Medium" panose="02000505000000020004" pitchFamily="2" charset="77"/>
              </a:rPr>
              <a:t>Asunto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399480" y="3690189"/>
            <a:ext cx="28839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latin typeface="Montserrat Medium" panose="02000505000000020004" pitchFamily="2" charset="77"/>
              </a:rPr>
              <a:t>Fecha de apertura:   </a:t>
            </a:r>
            <a:r>
              <a:rPr lang="es-MX" sz="1000" dirty="0">
                <a:latin typeface="Montserrat Medium" panose="02000505000000020004" pitchFamily="2" charset="77"/>
              </a:rPr>
              <a:t>dd mm aaaa</a:t>
            </a:r>
          </a:p>
        </p:txBody>
      </p:sp>
      <p:sp>
        <p:nvSpPr>
          <p:cNvPr id="32" name="CuadroTexto 31"/>
          <p:cNvSpPr txBox="1"/>
          <p:nvPr/>
        </p:nvSpPr>
        <p:spPr>
          <a:xfrm>
            <a:off x="418530" y="4159658"/>
            <a:ext cx="28839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latin typeface="Montserrat Medium" panose="02000505000000020004" pitchFamily="2" charset="77"/>
              </a:rPr>
              <a:t>Fecha de cierre:       </a:t>
            </a:r>
            <a:r>
              <a:rPr lang="es-MX" sz="1000" dirty="0" err="1">
                <a:latin typeface="Montserrat Medium" panose="02000505000000020004" pitchFamily="2" charset="77"/>
              </a:rPr>
              <a:t>dd</a:t>
            </a:r>
            <a:r>
              <a:rPr lang="es-MX" sz="1000" dirty="0">
                <a:latin typeface="Montserrat Medium" panose="02000505000000020004" pitchFamily="2" charset="77"/>
              </a:rPr>
              <a:t> mm </a:t>
            </a:r>
            <a:r>
              <a:rPr lang="es-MX" sz="1000" dirty="0" err="1">
                <a:latin typeface="Montserrat Medium" panose="02000505000000020004" pitchFamily="2" charset="77"/>
              </a:rPr>
              <a:t>aaaa</a:t>
            </a:r>
            <a:endParaRPr lang="es-MX" sz="1000" dirty="0">
              <a:latin typeface="Montserrat Medium" panose="02000505000000020004" pitchFamily="2" charset="77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3526965" y="3806509"/>
            <a:ext cx="288397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latin typeface="Montserrat Medium" panose="02000505000000020004" pitchFamily="2" charset="77"/>
              </a:rPr>
              <a:t>Núm. de expedientes:</a:t>
            </a:r>
          </a:p>
          <a:p>
            <a:endParaRPr lang="es-MX" sz="300" dirty="0">
              <a:latin typeface="Montserrat Medium" panose="02000505000000020004" pitchFamily="2" charset="77"/>
            </a:endParaRPr>
          </a:p>
          <a:p>
            <a:r>
              <a:rPr lang="es-MX" sz="1400" dirty="0">
                <a:latin typeface="Montserrat Medium" panose="02000505000000020004" pitchFamily="2" charset="77"/>
              </a:rPr>
              <a:t>Núm. de hojas:</a:t>
            </a:r>
            <a:endParaRPr lang="es-MX" dirty="0">
              <a:latin typeface="Montserrat Medium" panose="02000505000000020004" pitchFamily="2" charset="77"/>
            </a:endParaRPr>
          </a:p>
        </p:txBody>
      </p:sp>
      <p:sp>
        <p:nvSpPr>
          <p:cNvPr id="34" name="CuadroTexto 33"/>
          <p:cNvSpPr txBox="1"/>
          <p:nvPr/>
        </p:nvSpPr>
        <p:spPr>
          <a:xfrm>
            <a:off x="418530" y="4663694"/>
            <a:ext cx="59251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>
                <a:latin typeface="Montserrat Medium" panose="02000505000000020004" pitchFamily="2" charset="77"/>
              </a:rPr>
              <a:t>Fundamento legal: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473292" y="5212417"/>
            <a:ext cx="18698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>
                <a:latin typeface="Montserrat" panose="02000505000000020004" pitchFamily="2" charset="77"/>
              </a:rPr>
              <a:t>Valor documental primario</a:t>
            </a:r>
            <a:endParaRPr lang="es-MX" sz="1050" dirty="0">
              <a:latin typeface="Montserrat" panose="02000505000000020004" pitchFamily="2" charset="77"/>
            </a:endParaRPr>
          </a:p>
        </p:txBody>
      </p:sp>
      <p:sp>
        <p:nvSpPr>
          <p:cNvPr id="36" name="CuadroTexto 35"/>
          <p:cNvSpPr txBox="1"/>
          <p:nvPr/>
        </p:nvSpPr>
        <p:spPr>
          <a:xfrm>
            <a:off x="2497775" y="5213023"/>
            <a:ext cx="1998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>
                <a:latin typeface="Montserrat" panose="02000505000000020004" pitchFamily="2" charset="77"/>
              </a:rPr>
              <a:t>Valor documental secundario</a:t>
            </a:r>
            <a:endParaRPr lang="es-MX" sz="1050" dirty="0">
              <a:latin typeface="Montserrat" panose="02000505000000020004" pitchFamily="2" charset="77"/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4564883" y="5212387"/>
            <a:ext cx="18698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>
                <a:latin typeface="Graphik Medium" panose="020B0603030202060203" pitchFamily="34" charset="0"/>
              </a:rPr>
              <a:t>Clasificación de la información </a:t>
            </a:r>
            <a:endParaRPr lang="es-MX" sz="1050" dirty="0">
              <a:latin typeface="Graphik Medium" panose="020B0603030202060203" pitchFamily="34" charset="0"/>
            </a:endParaRPr>
          </a:p>
        </p:txBody>
      </p:sp>
      <p:sp>
        <p:nvSpPr>
          <p:cNvPr id="38" name="CuadroTexto 37"/>
          <p:cNvSpPr txBox="1"/>
          <p:nvPr/>
        </p:nvSpPr>
        <p:spPr>
          <a:xfrm>
            <a:off x="506278" y="5507424"/>
            <a:ext cx="1869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>
                <a:latin typeface="Montserrat Medium" panose="02000505000000020004" pitchFamily="2" charset="77"/>
              </a:rPr>
              <a:t>Administrativo </a:t>
            </a:r>
          </a:p>
          <a:p>
            <a:endParaRPr lang="es-MX" sz="500" dirty="0">
              <a:latin typeface="Montserrat Medium" panose="02000505000000020004" pitchFamily="2" charset="77"/>
            </a:endParaRPr>
          </a:p>
          <a:p>
            <a:r>
              <a:rPr lang="es-MX" sz="900" dirty="0">
                <a:latin typeface="Montserrat Medium" panose="02000505000000020004" pitchFamily="2" charset="77"/>
              </a:rPr>
              <a:t>Fiscal </a:t>
            </a:r>
          </a:p>
          <a:p>
            <a:endParaRPr lang="es-MX" sz="400" dirty="0">
              <a:latin typeface="Montserrat Medium" panose="02000505000000020004" pitchFamily="2" charset="77"/>
            </a:endParaRPr>
          </a:p>
          <a:p>
            <a:r>
              <a:rPr lang="es-MX" sz="900" dirty="0">
                <a:latin typeface="Montserrat Medium" panose="02000505000000020004" pitchFamily="2" charset="77"/>
              </a:rPr>
              <a:t>Legal </a:t>
            </a:r>
            <a:endParaRPr lang="es-MX" sz="1050" dirty="0">
              <a:latin typeface="Montserrat Medium" panose="02000505000000020004" pitchFamily="2" charset="77"/>
            </a:endParaRPr>
          </a:p>
        </p:txBody>
      </p:sp>
      <p:sp>
        <p:nvSpPr>
          <p:cNvPr id="39" name="CuadroTexto 38"/>
          <p:cNvSpPr txBox="1"/>
          <p:nvPr/>
        </p:nvSpPr>
        <p:spPr>
          <a:xfrm>
            <a:off x="2549885" y="5503078"/>
            <a:ext cx="1869858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>
                <a:latin typeface="Montserrat Medium" panose="02000505000000020004" pitchFamily="2" charset="77"/>
              </a:rPr>
              <a:t>Informativo </a:t>
            </a:r>
          </a:p>
          <a:p>
            <a:endParaRPr lang="es-MX" sz="500" dirty="0">
              <a:latin typeface="Montserrat Medium" panose="02000505000000020004" pitchFamily="2" charset="77"/>
            </a:endParaRPr>
          </a:p>
          <a:p>
            <a:r>
              <a:rPr lang="es-MX" sz="900" dirty="0" err="1">
                <a:latin typeface="Montserrat Medium" panose="02000505000000020004" pitchFamily="2" charset="77"/>
              </a:rPr>
              <a:t>Evidencial</a:t>
            </a:r>
            <a:endParaRPr lang="es-MX" sz="900" dirty="0">
              <a:latin typeface="Montserrat Medium" panose="02000505000000020004" pitchFamily="2" charset="77"/>
            </a:endParaRPr>
          </a:p>
          <a:p>
            <a:endParaRPr lang="es-MX" sz="400" dirty="0">
              <a:latin typeface="Montserrat Medium" panose="02000505000000020004" pitchFamily="2" charset="77"/>
            </a:endParaRPr>
          </a:p>
          <a:p>
            <a:r>
              <a:rPr lang="es-MX" sz="900" dirty="0">
                <a:latin typeface="Montserrat Medium" panose="02000505000000020004" pitchFamily="2" charset="77"/>
              </a:rPr>
              <a:t>Testimonial</a:t>
            </a:r>
            <a:endParaRPr lang="es-MX" sz="1050" dirty="0">
              <a:latin typeface="Montserrat Medium" panose="02000505000000020004" pitchFamily="2" charset="77"/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4587028" y="5498562"/>
            <a:ext cx="186985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>
                <a:latin typeface="Montserrat Medium" panose="02000505000000020004" pitchFamily="2" charset="77"/>
              </a:rPr>
              <a:t>Publica</a:t>
            </a:r>
          </a:p>
          <a:p>
            <a:endParaRPr lang="es-MX" sz="600" dirty="0">
              <a:latin typeface="Montserrat Medium" panose="02000505000000020004" pitchFamily="2" charset="77"/>
            </a:endParaRPr>
          </a:p>
          <a:p>
            <a:r>
              <a:rPr lang="es-MX" sz="900" dirty="0">
                <a:latin typeface="Montserrat Medium" panose="02000505000000020004" pitchFamily="2" charset="77"/>
              </a:rPr>
              <a:t>Reservada</a:t>
            </a:r>
          </a:p>
          <a:p>
            <a:endParaRPr lang="es-MX" sz="500" dirty="0">
              <a:latin typeface="Montserrat Medium" panose="02000505000000020004" pitchFamily="2" charset="77"/>
            </a:endParaRPr>
          </a:p>
          <a:p>
            <a:r>
              <a:rPr lang="es-MX" sz="900" dirty="0">
                <a:latin typeface="Montserrat Medium" panose="02000505000000020004" pitchFamily="2" charset="77"/>
              </a:rPr>
              <a:t>Confidencial </a:t>
            </a:r>
            <a:endParaRPr lang="es-MX" sz="1050" dirty="0">
              <a:latin typeface="Montserrat Medium" panose="02000505000000020004" pitchFamily="2" charset="77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743906" y="8018250"/>
            <a:ext cx="1739579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809625"/>
            <a:r>
              <a:rPr lang="es-MX" sz="900" dirty="0">
                <a:solidFill>
                  <a:prstClr val="black"/>
                </a:solidFill>
                <a:latin typeface="Montserrat Medium" panose="02000505000000020004" pitchFamily="2" charset="77"/>
              </a:rPr>
              <a:t>1	</a:t>
            </a:r>
            <a:r>
              <a:rPr lang="es-MX" sz="900" dirty="0" err="1">
                <a:solidFill>
                  <a:prstClr val="black"/>
                </a:solidFill>
                <a:latin typeface="Montserrat Medium" panose="02000505000000020004" pitchFamily="2" charset="77"/>
              </a:rPr>
              <a:t>dd</a:t>
            </a:r>
            <a:r>
              <a:rPr lang="es-MX" sz="900" dirty="0">
                <a:solidFill>
                  <a:prstClr val="black"/>
                </a:solidFill>
                <a:latin typeface="Montserrat Medium" panose="02000505000000020004" pitchFamily="2" charset="77"/>
              </a:rPr>
              <a:t> mm </a:t>
            </a:r>
            <a:r>
              <a:rPr lang="es-MX" sz="900" dirty="0" err="1">
                <a:solidFill>
                  <a:prstClr val="black"/>
                </a:solidFill>
                <a:latin typeface="Montserrat Medium" panose="02000505000000020004" pitchFamily="2" charset="77"/>
              </a:rPr>
              <a:t>aaaa</a:t>
            </a:r>
            <a:endParaRPr lang="es-MX" sz="900" dirty="0">
              <a:solidFill>
                <a:prstClr val="black"/>
              </a:solidFill>
              <a:latin typeface="Montserrat Medium" panose="02000505000000020004" pitchFamily="2" charset="77"/>
            </a:endParaRPr>
          </a:p>
          <a:p>
            <a:pPr lvl="0" defTabSz="809625"/>
            <a:endParaRPr lang="es-MX" sz="600" dirty="0">
              <a:solidFill>
                <a:prstClr val="black"/>
              </a:solidFill>
              <a:latin typeface="Montserrat Medium" panose="02000505000000020004" pitchFamily="2" charset="77"/>
            </a:endParaRPr>
          </a:p>
          <a:p>
            <a:pPr defTabSz="809625"/>
            <a:r>
              <a:rPr lang="es-MX" sz="900" dirty="0">
                <a:solidFill>
                  <a:prstClr val="black"/>
                </a:solidFill>
                <a:latin typeface="Montserrat Medium" panose="02000505000000020004" pitchFamily="2" charset="77"/>
              </a:rPr>
              <a:t>2	</a:t>
            </a:r>
            <a:r>
              <a:rPr lang="es-MX" sz="900" dirty="0" err="1">
                <a:solidFill>
                  <a:prstClr val="black"/>
                </a:solidFill>
                <a:latin typeface="Montserrat Medium" panose="02000505000000020004" pitchFamily="2" charset="77"/>
              </a:rPr>
              <a:t>dd</a:t>
            </a:r>
            <a:r>
              <a:rPr lang="es-MX" sz="900" dirty="0">
                <a:solidFill>
                  <a:prstClr val="black"/>
                </a:solidFill>
                <a:latin typeface="Montserrat Medium" panose="02000505000000020004" pitchFamily="2" charset="77"/>
              </a:rPr>
              <a:t> mm </a:t>
            </a:r>
            <a:r>
              <a:rPr lang="es-MX" sz="900" dirty="0" err="1">
                <a:solidFill>
                  <a:prstClr val="black"/>
                </a:solidFill>
                <a:latin typeface="Montserrat Medium" panose="02000505000000020004" pitchFamily="2" charset="77"/>
              </a:rPr>
              <a:t>aaaa</a:t>
            </a:r>
            <a:endParaRPr lang="es-MX" sz="900" dirty="0">
              <a:solidFill>
                <a:prstClr val="black"/>
              </a:solidFill>
              <a:latin typeface="Montserrat Medium" panose="02000505000000020004" pitchFamily="2" charset="77"/>
            </a:endParaRPr>
          </a:p>
          <a:p>
            <a:pPr lvl="0" defTabSz="809625"/>
            <a:endParaRPr lang="es-MX" sz="400" dirty="0">
              <a:solidFill>
                <a:prstClr val="black"/>
              </a:solidFill>
              <a:latin typeface="Montserrat Medium" panose="02000505000000020004" pitchFamily="2" charset="77"/>
            </a:endParaRPr>
          </a:p>
          <a:p>
            <a:pPr defTabSz="809625"/>
            <a:r>
              <a:rPr lang="es-MX" sz="900" dirty="0">
                <a:solidFill>
                  <a:prstClr val="black"/>
                </a:solidFill>
                <a:latin typeface="Montserrat Medium" panose="02000505000000020004" pitchFamily="2" charset="77"/>
              </a:rPr>
              <a:t>3	</a:t>
            </a:r>
            <a:r>
              <a:rPr lang="es-MX" sz="900" dirty="0" err="1">
                <a:solidFill>
                  <a:prstClr val="black"/>
                </a:solidFill>
                <a:latin typeface="Montserrat Medium" panose="02000505000000020004" pitchFamily="2" charset="77"/>
              </a:rPr>
              <a:t>dd</a:t>
            </a:r>
            <a:r>
              <a:rPr lang="es-MX" sz="900" dirty="0">
                <a:solidFill>
                  <a:prstClr val="black"/>
                </a:solidFill>
                <a:latin typeface="Montserrat Medium" panose="02000505000000020004" pitchFamily="2" charset="77"/>
              </a:rPr>
              <a:t> mm </a:t>
            </a:r>
            <a:r>
              <a:rPr lang="es-MX" sz="900" dirty="0" err="1">
                <a:solidFill>
                  <a:prstClr val="black"/>
                </a:solidFill>
                <a:latin typeface="Montserrat Medium" panose="02000505000000020004" pitchFamily="2" charset="77"/>
              </a:rPr>
              <a:t>aaaa</a:t>
            </a:r>
            <a:endParaRPr lang="es-MX" sz="900" dirty="0">
              <a:solidFill>
                <a:prstClr val="black"/>
              </a:solidFill>
              <a:latin typeface="Montserrat Medium" panose="02000505000000020004" pitchFamily="2" charset="77"/>
            </a:endParaRPr>
          </a:p>
          <a:p>
            <a:pPr lvl="0" defTabSz="809625"/>
            <a:endParaRPr lang="es-MX" sz="900" dirty="0">
              <a:solidFill>
                <a:prstClr val="black"/>
              </a:solidFill>
              <a:latin typeface="Montserrat Medium" panose="02000505000000020004" pitchFamily="2" charset="77"/>
            </a:endParaRPr>
          </a:p>
        </p:txBody>
      </p:sp>
      <p:sp>
        <p:nvSpPr>
          <p:cNvPr id="41" name="CuadroTexto 40"/>
          <p:cNvSpPr txBox="1"/>
          <p:nvPr/>
        </p:nvSpPr>
        <p:spPr>
          <a:xfrm>
            <a:off x="417710" y="6428509"/>
            <a:ext cx="3940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>
                <a:latin typeface="Montserrat Medium" panose="02000505000000020004" pitchFamily="2" charset="77"/>
              </a:rPr>
              <a:t>Vigencia documental:</a:t>
            </a:r>
          </a:p>
          <a:p>
            <a:endParaRPr lang="es-MX" sz="600" dirty="0">
              <a:latin typeface="Montserrat Medium" panose="02000505000000020004" pitchFamily="2" charset="77"/>
            </a:endParaRPr>
          </a:p>
          <a:p>
            <a:pPr defTabSz="987425"/>
            <a:r>
              <a:rPr lang="es-MX" sz="900" dirty="0">
                <a:latin typeface="Montserrat Medium" panose="02000505000000020004" pitchFamily="2" charset="77"/>
              </a:rPr>
              <a:t>En trámite                Años                 Concentración                      Años </a:t>
            </a:r>
            <a:endParaRPr lang="es-MX" sz="1050" dirty="0">
              <a:latin typeface="Montserrat Medium" panose="02000505000000020004" pitchFamily="2" charset="77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955482" y="5562668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2" name="Rectángulo 41"/>
          <p:cNvSpPr/>
          <p:nvPr/>
        </p:nvSpPr>
        <p:spPr>
          <a:xfrm>
            <a:off x="1955482" y="5765116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3" name="Rectángulo 42"/>
          <p:cNvSpPr/>
          <p:nvPr/>
        </p:nvSpPr>
        <p:spPr>
          <a:xfrm>
            <a:off x="1955482" y="5965096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4" name="Rectángulo 43"/>
          <p:cNvSpPr/>
          <p:nvPr/>
        </p:nvSpPr>
        <p:spPr>
          <a:xfrm>
            <a:off x="4089082" y="5563033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5" name="Rectángulo 44"/>
          <p:cNvSpPr/>
          <p:nvPr/>
        </p:nvSpPr>
        <p:spPr>
          <a:xfrm>
            <a:off x="4089082" y="5765481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6" name="Rectángulo 45"/>
          <p:cNvSpPr/>
          <p:nvPr/>
        </p:nvSpPr>
        <p:spPr>
          <a:xfrm>
            <a:off x="4089082" y="5965461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7" name="Rectángulo 46"/>
          <p:cNvSpPr/>
          <p:nvPr/>
        </p:nvSpPr>
        <p:spPr>
          <a:xfrm>
            <a:off x="6133782" y="5567036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8" name="Rectángulo 47"/>
          <p:cNvSpPr/>
          <p:nvPr/>
        </p:nvSpPr>
        <p:spPr>
          <a:xfrm>
            <a:off x="6133782" y="5769484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9" name="Rectángulo 48"/>
          <p:cNvSpPr/>
          <p:nvPr/>
        </p:nvSpPr>
        <p:spPr>
          <a:xfrm>
            <a:off x="6133782" y="5969464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0" name="Rectángulo 49"/>
          <p:cNvSpPr/>
          <p:nvPr/>
        </p:nvSpPr>
        <p:spPr>
          <a:xfrm>
            <a:off x="2836644" y="8074431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1" name="Rectángulo 50"/>
          <p:cNvSpPr/>
          <p:nvPr/>
        </p:nvSpPr>
        <p:spPr>
          <a:xfrm>
            <a:off x="2836644" y="8276879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2" name="Rectángulo 51"/>
          <p:cNvSpPr/>
          <p:nvPr/>
        </p:nvSpPr>
        <p:spPr>
          <a:xfrm>
            <a:off x="2836644" y="8476859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3" name="CuadroTexto 52"/>
          <p:cNvSpPr txBox="1"/>
          <p:nvPr/>
        </p:nvSpPr>
        <p:spPr>
          <a:xfrm>
            <a:off x="598515" y="7086057"/>
            <a:ext cx="33626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>
                <a:latin typeface="Graphik Medium" panose="020B0503030202060203" pitchFamily="34" charset="77"/>
              </a:rPr>
              <a:t>Ubicación física del expediente: </a:t>
            </a:r>
            <a:endParaRPr lang="es-MX" sz="1050" dirty="0">
              <a:latin typeface="Graphik Medium" panose="020B0503030202060203" pitchFamily="34" charset="77"/>
            </a:endParaRPr>
          </a:p>
        </p:txBody>
      </p:sp>
      <p:sp>
        <p:nvSpPr>
          <p:cNvPr id="54" name="CuadroTexto 53"/>
          <p:cNvSpPr txBox="1"/>
          <p:nvPr/>
        </p:nvSpPr>
        <p:spPr>
          <a:xfrm>
            <a:off x="4541085" y="6433753"/>
            <a:ext cx="18698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>
                <a:latin typeface="Montserrat Medium" panose="02000505000000020004" pitchFamily="2" charset="77"/>
              </a:rPr>
              <a:t>Observaciones: </a:t>
            </a:r>
            <a:endParaRPr lang="es-MX" sz="1050" dirty="0">
              <a:latin typeface="Montserrat Medium" panose="02000505000000020004" pitchFamily="2" charset="77"/>
            </a:endParaRPr>
          </a:p>
        </p:txBody>
      </p:sp>
      <p:sp>
        <p:nvSpPr>
          <p:cNvPr id="55" name="CuadroTexto 54"/>
          <p:cNvSpPr txBox="1"/>
          <p:nvPr/>
        </p:nvSpPr>
        <p:spPr>
          <a:xfrm>
            <a:off x="1514002" y="7747736"/>
            <a:ext cx="10358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b="1" dirty="0">
                <a:latin typeface="Montserrat SemiBold" panose="02000505000000020004" pitchFamily="2" charset="77"/>
              </a:rPr>
              <a:t>Destino final : </a:t>
            </a:r>
            <a:endParaRPr lang="es-MX" sz="1050" b="1" dirty="0">
              <a:latin typeface="Montserrat SemiBold" panose="02000505000000020004" pitchFamily="2" charset="77"/>
            </a:endParaRPr>
          </a:p>
        </p:txBody>
      </p:sp>
      <p:sp>
        <p:nvSpPr>
          <p:cNvPr id="56" name="CuadroTexto 55"/>
          <p:cNvSpPr txBox="1"/>
          <p:nvPr/>
        </p:nvSpPr>
        <p:spPr>
          <a:xfrm>
            <a:off x="3763182" y="7748355"/>
            <a:ext cx="17683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b="1" dirty="0">
                <a:latin typeface="Montserrat SemiBold" panose="02000505000000020004" pitchFamily="2" charset="77"/>
              </a:rPr>
              <a:t>Fecha(s) de consulta  </a:t>
            </a:r>
            <a:endParaRPr lang="es-MX" sz="1050" b="1" dirty="0">
              <a:latin typeface="Montserrat SemiBold" panose="02000505000000020004" pitchFamily="2" charset="77"/>
            </a:endParaRPr>
          </a:p>
        </p:txBody>
      </p:sp>
      <p:sp>
        <p:nvSpPr>
          <p:cNvPr id="57" name="CuadroTexto 56"/>
          <p:cNvSpPr txBox="1"/>
          <p:nvPr/>
        </p:nvSpPr>
        <p:spPr>
          <a:xfrm>
            <a:off x="511881" y="8046983"/>
            <a:ext cx="1869858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>
                <a:latin typeface="Montserrat Medium" panose="02000505000000020004" pitchFamily="2" charset="77"/>
              </a:rPr>
              <a:t>Baja </a:t>
            </a:r>
          </a:p>
          <a:p>
            <a:endParaRPr lang="es-MX" sz="500" dirty="0">
              <a:latin typeface="Montserrat Medium" panose="02000505000000020004" pitchFamily="2" charset="77"/>
            </a:endParaRPr>
          </a:p>
          <a:p>
            <a:r>
              <a:rPr lang="es-MX" sz="900" dirty="0">
                <a:latin typeface="Montserrat Medium" panose="02000505000000020004" pitchFamily="2" charset="77"/>
              </a:rPr>
              <a:t>Archivo histórico </a:t>
            </a:r>
          </a:p>
          <a:p>
            <a:endParaRPr lang="es-MX" sz="400" dirty="0">
              <a:latin typeface="Montserrat Medium" panose="02000505000000020004" pitchFamily="2" charset="77"/>
            </a:endParaRPr>
          </a:p>
          <a:p>
            <a:r>
              <a:rPr lang="es-MX" sz="900" dirty="0">
                <a:latin typeface="Montserrat Medium" panose="02000505000000020004" pitchFamily="2" charset="77"/>
              </a:rPr>
              <a:t>Muestreo </a:t>
            </a:r>
            <a:endParaRPr lang="es-MX" sz="1050" dirty="0">
              <a:latin typeface="Montserrat Medium" panose="02000505000000020004" pitchFamily="2" charset="77"/>
            </a:endParaRPr>
          </a:p>
        </p:txBody>
      </p:sp>
      <p:pic>
        <p:nvPicPr>
          <p:cNvPr id="59" name="Imagen 58">
            <a:extLst>
              <a:ext uri="{FF2B5EF4-FFF2-40B4-BE49-F238E27FC236}">
                <a16:creationId xmlns:a16="http://schemas.microsoft.com/office/drawing/2014/main" xmlns="" id="{A951C4A9-D492-3143-9708-66F5DBB487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650" y="506492"/>
            <a:ext cx="3460338" cy="639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960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722897F7-54D3-0D4E-9E60-FE6CB9B50E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499" y="0"/>
            <a:ext cx="2366682" cy="9144000"/>
          </a:xfrm>
          <a:prstGeom prst="rect">
            <a:avLst/>
          </a:prstGeom>
        </p:spPr>
      </p:pic>
      <p:sp>
        <p:nvSpPr>
          <p:cNvPr id="59" name="CuadroTexto 58"/>
          <p:cNvSpPr txBox="1"/>
          <p:nvPr/>
        </p:nvSpPr>
        <p:spPr>
          <a:xfrm rot="16200000">
            <a:off x="1714438" y="4539663"/>
            <a:ext cx="48902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2000505000000020004" pitchFamily="2" charset="77"/>
              </a:rPr>
              <a:t>CÓDIGO DEL EXPEDIENTE</a:t>
            </a:r>
          </a:p>
          <a:p>
            <a:pPr algn="ctr"/>
            <a:endParaRPr lang="es-MX" sz="400" b="1" dirty="0">
              <a:solidFill>
                <a:schemeClr val="tx1">
                  <a:lumMod val="75000"/>
                  <a:lumOff val="25000"/>
                </a:schemeClr>
              </a:solidFill>
              <a:latin typeface="Graphik Medium" panose="020B0603030202060203" pitchFamily="34" charset="0"/>
            </a:endParaRPr>
          </a:p>
          <a:p>
            <a:pPr algn="ctr"/>
            <a:r>
              <a:rPr lang="es-MX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Medium" panose="02000505000000020004" pitchFamily="2" charset="77"/>
              </a:rPr>
              <a:t>TITULO DEL EXPEDIENTE 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54FE1323-3749-354C-8197-C14E3EBFCAB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5346" y="0"/>
            <a:ext cx="843148" cy="9144000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02A6A8ED-9D14-EB48-8DAF-5D1E4C9D2945}"/>
              </a:ext>
            </a:extLst>
          </p:cNvPr>
          <p:cNvSpPr txBox="1"/>
          <p:nvPr/>
        </p:nvSpPr>
        <p:spPr>
          <a:xfrm rot="16200000">
            <a:off x="511913" y="4978401"/>
            <a:ext cx="33166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2000505000000020004" pitchFamily="2" charset="77"/>
              </a:rPr>
              <a:t>CÓDIGO DEL EXPEDIENTE</a:t>
            </a:r>
          </a:p>
          <a:p>
            <a:pPr algn="ctr"/>
            <a:endParaRPr lang="es-MX" sz="200" b="1" dirty="0">
              <a:solidFill>
                <a:schemeClr val="tx1">
                  <a:lumMod val="75000"/>
                  <a:lumOff val="25000"/>
                </a:schemeClr>
              </a:solidFill>
              <a:latin typeface="Graphik Medium" panose="020B0603030202060203" pitchFamily="34" charset="0"/>
            </a:endParaRPr>
          </a:p>
          <a:p>
            <a:pPr algn="ctr"/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Medium" panose="02000505000000020004" pitchFamily="2" charset="77"/>
              </a:rPr>
              <a:t>TITULO DEL EXPEDIENTE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10395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n 18">
            <a:extLst>
              <a:ext uri="{FF2B5EF4-FFF2-40B4-BE49-F238E27FC236}">
                <a16:creationId xmlns:a16="http://schemas.microsoft.com/office/drawing/2014/main" xmlns="" id="{69119432-B319-D747-90A2-66E24632E1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8941"/>
            <a:ext cx="6858000" cy="8875059"/>
          </a:xfrm>
          <a:prstGeom prst="rect">
            <a:avLst/>
          </a:prstGeom>
        </p:spPr>
      </p:pic>
      <p:grpSp>
        <p:nvGrpSpPr>
          <p:cNvPr id="12" name="Grupo 11"/>
          <p:cNvGrpSpPr/>
          <p:nvPr/>
        </p:nvGrpSpPr>
        <p:grpSpPr>
          <a:xfrm>
            <a:off x="2002558" y="2173035"/>
            <a:ext cx="2700000" cy="1440000"/>
            <a:chOff x="3050593" y="3472936"/>
            <a:chExt cx="2023058" cy="1067314"/>
          </a:xfrm>
        </p:grpSpPr>
        <p:sp>
          <p:nvSpPr>
            <p:cNvPr id="13" name="Rectángulo 12"/>
            <p:cNvSpPr/>
            <p:nvPr/>
          </p:nvSpPr>
          <p:spPr>
            <a:xfrm>
              <a:off x="3050593" y="3472936"/>
              <a:ext cx="2023058" cy="1067314"/>
            </a:xfrm>
            <a:prstGeom prst="rect">
              <a:avLst/>
            </a:prstGeom>
            <a:noFill/>
            <a:ln w="381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4" name="Rectángulo 13"/>
            <p:cNvSpPr/>
            <p:nvPr/>
          </p:nvSpPr>
          <p:spPr>
            <a:xfrm>
              <a:off x="3050593" y="3949700"/>
              <a:ext cx="2023058" cy="273050"/>
            </a:xfrm>
            <a:prstGeom prst="rect">
              <a:avLst/>
            </a:prstGeom>
            <a:solidFill>
              <a:srgbClr val="001F31"/>
            </a:solidFill>
            <a:ln w="3175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400" dirty="0">
                  <a:latin typeface="Graphik Bold" panose="020B0803030202060203" pitchFamily="34" charset="0"/>
                </a:rPr>
                <a:t>PAPELERÍA</a:t>
              </a:r>
            </a:p>
          </p:txBody>
        </p:sp>
      </p:grpSp>
      <p:sp>
        <p:nvSpPr>
          <p:cNvPr id="25" name="Rectángulo 24"/>
          <p:cNvSpPr/>
          <p:nvPr/>
        </p:nvSpPr>
        <p:spPr>
          <a:xfrm>
            <a:off x="2002558" y="3722981"/>
            <a:ext cx="2700000" cy="1440000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Rectángulo 25"/>
          <p:cNvSpPr/>
          <p:nvPr/>
        </p:nvSpPr>
        <p:spPr>
          <a:xfrm>
            <a:off x="2002558" y="4366222"/>
            <a:ext cx="2700000" cy="368394"/>
          </a:xfrm>
          <a:prstGeom prst="rect">
            <a:avLst/>
          </a:prstGeom>
          <a:solidFill>
            <a:srgbClr val="001F31"/>
          </a:solidFill>
          <a:ln w="3175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latin typeface="Graphik Bold" panose="020B0803030202060203" pitchFamily="34" charset="0"/>
              </a:rPr>
              <a:t>PERSONAL</a:t>
            </a:r>
          </a:p>
        </p:txBody>
      </p:sp>
      <p:grpSp>
        <p:nvGrpSpPr>
          <p:cNvPr id="30" name="Grupo 29"/>
          <p:cNvGrpSpPr/>
          <p:nvPr/>
        </p:nvGrpSpPr>
        <p:grpSpPr>
          <a:xfrm>
            <a:off x="2002558" y="5272927"/>
            <a:ext cx="2700000" cy="1440000"/>
            <a:chOff x="3050593" y="3472936"/>
            <a:chExt cx="2023058" cy="1067314"/>
          </a:xfrm>
        </p:grpSpPr>
        <p:sp>
          <p:nvSpPr>
            <p:cNvPr id="31" name="Rectángulo 30"/>
            <p:cNvSpPr/>
            <p:nvPr/>
          </p:nvSpPr>
          <p:spPr>
            <a:xfrm>
              <a:off x="3050593" y="3472936"/>
              <a:ext cx="2023058" cy="1067314"/>
            </a:xfrm>
            <a:prstGeom prst="rect">
              <a:avLst/>
            </a:prstGeom>
            <a:noFill/>
            <a:ln w="38100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2" name="Rectángulo 31"/>
            <p:cNvSpPr/>
            <p:nvPr/>
          </p:nvSpPr>
          <p:spPr>
            <a:xfrm>
              <a:off x="3050593" y="3949700"/>
              <a:ext cx="2023058" cy="273050"/>
            </a:xfrm>
            <a:prstGeom prst="rect">
              <a:avLst/>
            </a:prstGeom>
            <a:solidFill>
              <a:srgbClr val="001F31"/>
            </a:solidFill>
            <a:ln w="3175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400" dirty="0">
                  <a:latin typeface="Graphik Bold" panose="020B0803030202060203" pitchFamily="34" charset="0"/>
                </a:rPr>
                <a:t>ARCHIVERO </a:t>
              </a:r>
            </a:p>
          </p:txBody>
        </p:sp>
      </p:grpSp>
      <p:pic>
        <p:nvPicPr>
          <p:cNvPr id="18" name="Imagen 17">
            <a:extLst>
              <a:ext uri="{FF2B5EF4-FFF2-40B4-BE49-F238E27FC236}">
                <a16:creationId xmlns:a16="http://schemas.microsoft.com/office/drawing/2014/main" xmlns="" id="{37C6AD8C-731B-0940-9061-483A78E0CA5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6273" y="2318045"/>
            <a:ext cx="1912569" cy="353222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xmlns="" id="{AD4BEEBB-122C-EC47-8019-98455021B3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6273" y="3867638"/>
            <a:ext cx="1912569" cy="353222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xmlns="" id="{2C845E28-CD25-9E4B-B0C3-65CEB75222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6273" y="5420319"/>
            <a:ext cx="1912569" cy="353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938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70C72DA8-CCA0-D842-845E-245788AB6C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844" y="4699093"/>
            <a:ext cx="4178300" cy="4165600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xmlns="" id="{073D4F20-B626-7444-9A5F-04939DE199B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279307"/>
            <a:ext cx="4318000" cy="4254500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FFBBC6CF-7D38-4640-AB12-40277AE3B2A9}"/>
              </a:ext>
            </a:extLst>
          </p:cNvPr>
          <p:cNvSpPr txBox="1"/>
          <p:nvPr/>
        </p:nvSpPr>
        <p:spPr>
          <a:xfrm>
            <a:off x="2200938" y="802354"/>
            <a:ext cx="2456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latin typeface="Montserrat" panose="02000505000000020004" pitchFamily="2" charset="77"/>
              </a:rPr>
              <a:t>ÁREA DE ADSCRIPCIÓN</a:t>
            </a:r>
          </a:p>
          <a:p>
            <a:pPr algn="ctr"/>
            <a:r>
              <a:rPr lang="es-MX" sz="1200" dirty="0">
                <a:latin typeface="Montserrat" panose="02000505000000020004" pitchFamily="2" charset="77"/>
              </a:rPr>
              <a:t>(Montserrat Semibold 12 pts.)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3DB4DD9A-65BE-3846-8AD0-17B52A736390}"/>
              </a:ext>
            </a:extLst>
          </p:cNvPr>
          <p:cNvSpPr txBox="1"/>
          <p:nvPr/>
        </p:nvSpPr>
        <p:spPr>
          <a:xfrm>
            <a:off x="2398907" y="2992024"/>
            <a:ext cx="2060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200" dirty="0">
                <a:latin typeface="Montserrat Light" pitchFamily="2" charset="77"/>
              </a:rPr>
              <a:t>Fecha: 00/00/23.</a:t>
            </a:r>
          </a:p>
          <a:p>
            <a:pPr algn="ctr"/>
            <a:r>
              <a:rPr lang="es-MX" sz="1200" dirty="0">
                <a:latin typeface="Montserrat Light" pitchFamily="2" charset="77"/>
              </a:rPr>
              <a:t>(Montserrat Light 12 pts.)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2BAB32F3-3CE7-C140-90DF-1DED1CCCBD71}"/>
              </a:ext>
            </a:extLst>
          </p:cNvPr>
          <p:cNvSpPr txBox="1"/>
          <p:nvPr/>
        </p:nvSpPr>
        <p:spPr>
          <a:xfrm>
            <a:off x="2012584" y="1833548"/>
            <a:ext cx="28328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400" dirty="0">
                <a:latin typeface="Montserrat" panose="02000505000000020004" pitchFamily="2" charset="77"/>
              </a:rPr>
              <a:t>Título del Disco / Contenido</a:t>
            </a:r>
          </a:p>
          <a:p>
            <a:pPr algn="ctr"/>
            <a:r>
              <a:rPr lang="es-MX" sz="1400" dirty="0">
                <a:latin typeface="Montserrat" panose="02000505000000020004" pitchFamily="2" charset="77"/>
              </a:rPr>
              <a:t>(Montserrat Semibold 14 pts.)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xmlns="" id="{651BCE52-3188-EF4D-9DE8-CFEB9F6EA4AA}"/>
              </a:ext>
            </a:extLst>
          </p:cNvPr>
          <p:cNvSpPr/>
          <p:nvPr/>
        </p:nvSpPr>
        <p:spPr>
          <a:xfrm>
            <a:off x="2544350" y="7875303"/>
            <a:ext cx="17692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Montserrat" panose="02000505000000020004" pitchFamily="2" charset="77"/>
              </a:rPr>
              <a:t>Área de Adscripción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xmlns="" id="{BCC7995D-FD41-0A45-BE22-88B9F5C230FB}"/>
              </a:ext>
            </a:extLst>
          </p:cNvPr>
          <p:cNvSpPr/>
          <p:nvPr/>
        </p:nvSpPr>
        <p:spPr>
          <a:xfrm>
            <a:off x="2695410" y="8164041"/>
            <a:ext cx="1467171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300" dirty="0">
                <a:latin typeface="Montserrat" panose="02000505000000020004" pitchFamily="2" charset="77"/>
              </a:rPr>
              <a:t>Título del Disco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xmlns="" id="{A86946BF-9C48-A44D-A864-D9148C3BCA1D}"/>
              </a:ext>
            </a:extLst>
          </p:cNvPr>
          <p:cNvSpPr/>
          <p:nvPr/>
        </p:nvSpPr>
        <p:spPr>
          <a:xfrm>
            <a:off x="2695409" y="8473233"/>
            <a:ext cx="14671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100" dirty="0">
                <a:latin typeface="Montserrat Light" pitchFamily="2" charset="77"/>
              </a:rPr>
              <a:t>00/00/23</a:t>
            </a:r>
          </a:p>
        </p:txBody>
      </p:sp>
    </p:spTree>
    <p:extLst>
      <p:ext uri="{BB962C8B-B14F-4D97-AF65-F5344CB8AC3E}">
        <p14:creationId xmlns:p14="http://schemas.microsoft.com/office/powerpoint/2010/main" val="9800129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4377</TotalTime>
  <Words>286</Words>
  <Application>Microsoft Office PowerPoint</Application>
  <PresentationFormat>Carta (216 x 279 mm)</PresentationFormat>
  <Paragraphs>117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20" baseType="lpstr">
      <vt:lpstr>Arial</vt:lpstr>
      <vt:lpstr>Calibri</vt:lpstr>
      <vt:lpstr>Calibri Light</vt:lpstr>
      <vt:lpstr>Graphik Bold</vt:lpstr>
      <vt:lpstr>Graphik Medium</vt:lpstr>
      <vt:lpstr>Graphik Regular</vt:lpstr>
      <vt:lpstr>Graphik Semibold</vt:lpstr>
      <vt:lpstr>Montserrat</vt:lpstr>
      <vt:lpstr>Montserrat Light</vt:lpstr>
      <vt:lpstr>Montserrat Medium</vt:lpstr>
      <vt:lpstr>Montserrat SemiBold</vt:lpstr>
      <vt:lpstr>Tema de Office</vt:lpstr>
      <vt:lpstr>3_Tema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Usuario</dc:creator>
  <cp:keywords/>
  <dc:description/>
  <cp:lastModifiedBy>SILVINA PAULIN TORRES</cp:lastModifiedBy>
  <cp:revision>100</cp:revision>
  <dcterms:created xsi:type="dcterms:W3CDTF">2016-10-18T20:35:24Z</dcterms:created>
  <dcterms:modified xsi:type="dcterms:W3CDTF">2023-02-02T23:00:53Z</dcterms:modified>
  <cp:category/>
</cp:coreProperties>
</file>